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8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74">
          <p15:clr>
            <a:srgbClr val="A4A3A4"/>
          </p15:clr>
        </p15:guide>
        <p15:guide id="2" pos="513">
          <p15:clr>
            <a:srgbClr val="A4A3A4"/>
          </p15:clr>
        </p15:guide>
        <p15:guide id="3" orient="horz" pos="1077">
          <p15:clr>
            <a:srgbClr val="A4A3A4"/>
          </p15:clr>
        </p15:guide>
        <p15:guide id="4" orient="horz" pos="7699">
          <p15:clr>
            <a:srgbClr val="A4A3A4"/>
          </p15:clr>
        </p15:guide>
        <p15:guide id="5" pos="7499">
          <p15:clr>
            <a:srgbClr val="A4A3A4"/>
          </p15:clr>
        </p15:guide>
        <p15:guide id="6" pos="7793">
          <p15:clr>
            <a:srgbClr val="A4A3A4"/>
          </p15:clr>
        </p15:guide>
        <p15:guide id="7" pos="1480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jEEzpToWV6jLawLwWMPJlL1wcrF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Isabelle"/>
  <p:cmAuthor clrIdx="1" id="1" initials="" lastIdx="1" name="Leonardo Araneda Freccer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74" orient="horz"/>
        <p:guide pos="513"/>
        <p:guide pos="1077" orient="horz"/>
        <p:guide pos="7699" orient="horz"/>
        <p:guide pos="7499"/>
        <p:guide pos="7793"/>
        <p:guide pos="1480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01T13:44:03.773">
    <p:pos x="435" y="6156"/>
    <p:text>reference 10 needs to be added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7a6fj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5-01T14:40:58.170">
    <p:pos x="488" y="5436"/>
    <p:text>You cannot use this, i can read the background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78IJR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Remarks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Mandatory: Presentation title, presentation structure, name &amp; affiliation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Title photo can be replaced by another that fits to the presentation (if no appropriate photo is available, go with this one)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1a269c199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121a269c199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6bfbaa8dc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126bfbaa8dc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6bfbaa8dc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126bfbaa8dc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bfbaa8dc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126bfbaa8dc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Last slide of the presentation (mandatory for all slide)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6" lvl="0" marL="200526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6" lvl="0" marL="200526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6" lvl="0" marL="200526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font sizes and logos as shown</a:t>
            </a:r>
            <a:endParaRPr/>
          </a:p>
          <a:p>
            <a:pPr indent="0" lvl="0" marL="200526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600"/>
              <a:buFont typeface="Avenir"/>
              <a:buNone/>
            </a:pPr>
            <a:r>
              <a:t/>
            </a:r>
            <a:endParaRPr/>
          </a:p>
          <a:p>
            <a:pPr indent="-200526" lvl="0" marL="200526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keep logos, footer and page number in the foreground</a:t>
            </a:r>
            <a:endParaRPr/>
          </a:p>
          <a:p>
            <a:pPr indent="-200526" lvl="0" marL="200526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Choose appropriate color for headline and normal text fonts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21a269c199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g121a269c199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one picture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picture is to be placed preferably on the left hand side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picture should be framed and have a small shadow (use features of the presentation tool, but make sure to use the same properties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text goes on the right hand side 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26b4be0a5c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26b4be0a5c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one picture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picture is to be placed preferably on the left hand side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picture should be framed and have a small shadow (use features of the presentation tool, but make sure to use the same properties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text goes on the right hand side 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6b4be0a5c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g126b4be0a5c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one picture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picture is to be placed preferably on the left hand side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picture should be framed and have a small shadow (use features of the presentation tool, but make sure to use the same properties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text goes on the right hand side 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1a269c199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21a269c199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bfbaa8dc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126bfbaa8dc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a269c199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g121a269c199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1a269c19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121a269c199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a269c19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121a269c199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Slide with text in two columns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Remarks: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Reference lines are like red lines - they must not be crossed (only in some exceptional cases like for pictures with oversize)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is to be built from bottom to top - start with aligning content and pictures at the bottom reference line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title: Helvetica, 45 pt, bold, uppercase (mandatory)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Slide sub-title: Helvetica, 45 pt, uppercase (optional)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normal text in bullet points:  Helvetica 30 pts (or larger, but use the same font size on all slides)</a:t>
            </a:r>
            <a:endParaRPr/>
          </a:p>
          <a:p>
            <a:pPr indent="-200525" lvl="0" marL="200525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-"/>
            </a:pPr>
            <a:r>
              <a:rPr lang="en-US" sz="2000"/>
              <a:t>titles for bullet points: Helvetica 40 pts (or larger, approx 10pts larger than normal text, but use the same font size on all slides) - titles for bullet points are optional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" id="13" name="Google Shape;1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9050" y="-82550"/>
            <a:ext cx="24422100" cy="1844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107643" y="12748651"/>
            <a:ext cx="589607" cy="546895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Kopie" showMasterSp="0">
  <p:cSld name="Default Kopi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" id="18" name="Google Shape;18;p11"/>
          <p:cNvPicPr preferRelativeResize="0"/>
          <p:nvPr/>
        </p:nvPicPr>
        <p:blipFill rotWithShape="1">
          <a:blip r:embed="rId2">
            <a:alphaModFix amt="49660"/>
          </a:blip>
          <a:srcRect b="0" l="0" r="0" t="0"/>
          <a:stretch/>
        </p:blipFill>
        <p:spPr>
          <a:xfrm>
            <a:off x="-19050" y="-82550"/>
            <a:ext cx="24422100" cy="1844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1"/>
          <p:cNvSpPr txBox="1"/>
          <p:nvPr/>
        </p:nvSpPr>
        <p:spPr>
          <a:xfrm>
            <a:off x="815974" y="12714944"/>
            <a:ext cx="16122651" cy="622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MIDDLEWARE FOR INTER-VENDOR MOBILE ROBOT COMMUNICATION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 ISABELLE WILHELM | </a:t>
            </a: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MAY 4</a:t>
            </a: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ld" id="20" name="Google Shape;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2545" y="620424"/>
            <a:ext cx="2010796" cy="112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21" name="Google Shape;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0" y="12780302"/>
            <a:ext cx="627094" cy="49153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113456" y="12752623"/>
            <a:ext cx="577981" cy="546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89275" lIns="89275" spcFirstLastPara="1" rIns="89275" wrap="square" tIns="89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Kopie 1">
  <p:cSld name="Default Kopie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107643" y="12748651"/>
            <a:ext cx="589607" cy="546895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ir_Tim_Berners-Lee.jpg" id="25" name="Google Shape;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4000" cy="1624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 txBox="1"/>
          <p:nvPr/>
        </p:nvSpPr>
        <p:spPr>
          <a:xfrm>
            <a:off x="815974" y="12714944"/>
            <a:ext cx="16122651" cy="622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1"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 FOR INTER-VENDOR MOBILE ROBOT COMMUNICATION</a:t>
            </a: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ISABELLE WILHELM | </a:t>
            </a:r>
            <a:r>
              <a:rPr b="1" lang="en-US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 4</a:t>
            </a:r>
            <a:r>
              <a:rPr b="1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ld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2545" y="620424"/>
            <a:ext cx="2010796" cy="112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28" name="Google Shape;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0" y="12780302"/>
            <a:ext cx="627094" cy="49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" id="6" name="Google Shape;6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900" y="12789030"/>
            <a:ext cx="627094" cy="4915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9"/>
          <p:cNvSpPr txBox="1"/>
          <p:nvPr>
            <p:ph idx="12" type="sldNum"/>
          </p:nvPr>
        </p:nvSpPr>
        <p:spPr>
          <a:xfrm>
            <a:off x="107643" y="12748651"/>
            <a:ext cx="589607" cy="546895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9"/>
          <p:cNvSpPr txBox="1"/>
          <p:nvPr/>
        </p:nvSpPr>
        <p:spPr>
          <a:xfrm>
            <a:off x="815974" y="12714944"/>
            <a:ext cx="16122651" cy="622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Helvetica Neue"/>
              <a:buNone/>
            </a:pPr>
            <a:r>
              <a:rPr b="1" lang="en-US" sz="24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 FOR INTER-VENDOR MOBILE ROBOT COMMUNICATION</a:t>
            </a:r>
            <a:r>
              <a:rPr b="1" i="0" lang="en-US" sz="2400" u="none" cap="none" strike="noStrik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ISABELLE WILHELM | </a:t>
            </a:r>
            <a:r>
              <a:rPr b="1" lang="en-US" sz="24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</a:t>
            </a:r>
            <a:r>
              <a:rPr b="1" i="0" lang="en-US" sz="2400" u="none" cap="none" strike="noStrik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24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-US" sz="2400" u="none" cap="none" strike="noStrik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ld" id="9" name="Google Shape;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2545" y="620424"/>
            <a:ext cx="2010796" cy="112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9"/>
          <p:cNvSpPr txBox="1"/>
          <p:nvPr>
            <p:ph type="title"/>
          </p:nvPr>
        </p:nvSpPr>
        <p:spPr>
          <a:xfrm>
            <a:off x="3962400" y="-1"/>
            <a:ext cx="16459200" cy="28352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65217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C50E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3962400" y="3200400"/>
            <a:ext cx="16459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kindpng.com/imgv/iixwbwo_autonomous-mobile-robots-icon-hd-png-download/" TargetMode="External"/><Relationship Id="rId11" Type="http://schemas.openxmlformats.org/officeDocument/2006/relationships/hyperlink" Target="http://paperpile.com/b/b8LlbM/tk0Pz" TargetMode="External"/><Relationship Id="rId22" Type="http://schemas.openxmlformats.org/officeDocument/2006/relationships/hyperlink" Target="https://storage.googleapis.com/accesswire/media/647765/AMRinteropMR-logo.jpg" TargetMode="External"/><Relationship Id="rId10" Type="http://schemas.openxmlformats.org/officeDocument/2006/relationships/hyperlink" Target="http://dx.doi.org/10.1007/978-3-030-50426-7_25" TargetMode="External"/><Relationship Id="rId21" Type="http://schemas.openxmlformats.org/officeDocument/2006/relationships/hyperlink" Target="http://paperpile.com/b/BBriss/Qky6" TargetMode="External"/><Relationship Id="rId13" Type="http://schemas.openxmlformats.org/officeDocument/2006/relationships/hyperlink" Target="http://paperpile.com/b/b8LlbM/bnV1" TargetMode="External"/><Relationship Id="rId12" Type="http://schemas.openxmlformats.org/officeDocument/2006/relationships/hyperlink" Target="http://paperpile.com/b/b8LlbM/EvL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aperpile.com/b/b8LlbM/Z4HX" TargetMode="External"/><Relationship Id="rId4" Type="http://schemas.openxmlformats.org/officeDocument/2006/relationships/hyperlink" Target="https://www.bmbf.de/bmbf/de/forschung/digitale-wirtschaft-und-gesellschaft/industrie-4-0/industrie-4-0.html" TargetMode="External"/><Relationship Id="rId9" Type="http://schemas.openxmlformats.org/officeDocument/2006/relationships/hyperlink" Target="http://paperpile.com/b/b8LlbM/oLeX7" TargetMode="External"/><Relationship Id="rId15" Type="http://schemas.openxmlformats.org/officeDocument/2006/relationships/hyperlink" Target="http://paperpile.com/b/b8LlbM/yiv9" TargetMode="External"/><Relationship Id="rId14" Type="http://schemas.openxmlformats.org/officeDocument/2006/relationships/hyperlink" Target="http://paperpile.com/b/b8LlbM/Rlbi" TargetMode="External"/><Relationship Id="rId17" Type="http://schemas.openxmlformats.org/officeDocument/2006/relationships/hyperlink" Target="http://paperpile.com/b/b8LlbM/3X8N" TargetMode="External"/><Relationship Id="rId16" Type="http://schemas.openxmlformats.org/officeDocument/2006/relationships/hyperlink" Target="http://paperpile.com/b/b8LlbM/o3zW" TargetMode="External"/><Relationship Id="rId5" Type="http://schemas.openxmlformats.org/officeDocument/2006/relationships/hyperlink" Target="http://paperpile.com/b/b8LlbM/Y9nM" TargetMode="External"/><Relationship Id="rId19" Type="http://schemas.openxmlformats.org/officeDocument/2006/relationships/hyperlink" Target="http://paperpile.com/b/BBriss/Veix" TargetMode="External"/><Relationship Id="rId6" Type="http://schemas.openxmlformats.org/officeDocument/2006/relationships/hyperlink" Target="http://dx.doi.org/10.1007/978-3-030-14544-6_11" TargetMode="External"/><Relationship Id="rId18" Type="http://schemas.openxmlformats.org/officeDocument/2006/relationships/hyperlink" Target="http://dx.doi.org/10.1109/tepra.2011.5753492" TargetMode="External"/><Relationship Id="rId7" Type="http://schemas.openxmlformats.org/officeDocument/2006/relationships/hyperlink" Target="http://paperpile.com/b/b8LlbM/IsRo" TargetMode="External"/><Relationship Id="rId8" Type="http://schemas.openxmlformats.org/officeDocument/2006/relationships/hyperlink" Target="http://dx.doi.org/10.1007/s10514-009-9142-y" TargetMode="Externa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://paperpile.com/b/BBriss/zC22" TargetMode="External"/><Relationship Id="rId10" Type="http://schemas.openxmlformats.org/officeDocument/2006/relationships/hyperlink" Target="https://www.flexus.de/glossar/vda-5050/" TargetMode="External"/><Relationship Id="rId13" Type="http://schemas.openxmlformats.org/officeDocument/2006/relationships/hyperlink" Target="https://opcfoundation.org/markets-collaboration/fdt/" TargetMode="External"/><Relationship Id="rId12" Type="http://schemas.openxmlformats.org/officeDocument/2006/relationships/hyperlink" Target="http://paperpile.com/b/BBriss/Yuk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aperpile.com/b/BBriss/0Hvb" TargetMode="External"/><Relationship Id="rId4" Type="http://schemas.openxmlformats.org/officeDocument/2006/relationships/hyperlink" Target="https://www.accesswire.com/647765/MassRobotics-Publishes-Worlds-First-Open-Source-Autonomous-Mobile-Robot-Interoperability-Standards" TargetMode="External"/><Relationship Id="rId9" Type="http://schemas.openxmlformats.org/officeDocument/2006/relationships/hyperlink" Target="http://paperpile.com/b/BBriss/Hk6N" TargetMode="External"/><Relationship Id="rId15" Type="http://schemas.openxmlformats.org/officeDocument/2006/relationships/hyperlink" Target="https://automatica-munich.com/en/supporting-program/demoparks/opc-ua-demonstrator/" TargetMode="External"/><Relationship Id="rId14" Type="http://schemas.openxmlformats.org/officeDocument/2006/relationships/hyperlink" Target="http://paperpile.com/b/BBriss/GR77" TargetMode="External"/><Relationship Id="rId17" Type="http://schemas.openxmlformats.org/officeDocument/2006/relationships/hyperlink" Target="https://opcfoundation.org/products/view/opc-factory-server/" TargetMode="External"/><Relationship Id="rId16" Type="http://schemas.openxmlformats.org/officeDocument/2006/relationships/hyperlink" Target="http://paperpile.com/b/BBriss/n9qn" TargetMode="External"/><Relationship Id="rId5" Type="http://schemas.openxmlformats.org/officeDocument/2006/relationships/hyperlink" Target="http://paperpile.com/b/BBriss/aZyH" TargetMode="External"/><Relationship Id="rId19" Type="http://schemas.openxmlformats.org/officeDocument/2006/relationships/hyperlink" Target="https://cache.industry.siemens.com/dl/dl-media/906/109776906/att_1012619/v1/109776906_OPCUA_1_Basics_WBT_DE/start.html?lang=de" TargetMode="External"/><Relationship Id="rId6" Type="http://schemas.openxmlformats.org/officeDocument/2006/relationships/hyperlink" Target="https://github.com/MassRobotics-AMR/AMR_Interop_Standard" TargetMode="External"/><Relationship Id="rId18" Type="http://schemas.openxmlformats.org/officeDocument/2006/relationships/hyperlink" Target="http://paperpile.com/b/BBriss/MU4C" TargetMode="External"/><Relationship Id="rId7" Type="http://schemas.openxmlformats.org/officeDocument/2006/relationships/hyperlink" Target="http://paperpile.com/b/BBriss/umlz" TargetMode="External"/><Relationship Id="rId8" Type="http://schemas.openxmlformats.org/officeDocument/2006/relationships/hyperlink" Target="https://www.vda.de/de/aktuelles/Artikel/vda-5050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13" Type="http://schemas.openxmlformats.org/officeDocument/2006/relationships/hyperlink" Target="https://twitter.com/kuepp" TargetMode="External"/><Relationship Id="rId12" Type="http://schemas.openxmlformats.org/officeDocument/2006/relationships/hyperlink" Target="mailto:axel.kuepper@tu-berlin.d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hyperlink" Target="mailto:axel.kuepper@tu-berlin.de" TargetMode="External"/><Relationship Id="rId9" Type="http://schemas.openxmlformats.org/officeDocument/2006/relationships/image" Target="../media/image16.png"/><Relationship Id="rId15" Type="http://schemas.openxmlformats.org/officeDocument/2006/relationships/hyperlink" Target="http://www.snet.tu-berlin.de/kuepper" TargetMode="External"/><Relationship Id="rId14" Type="http://schemas.openxmlformats.org/officeDocument/2006/relationships/hyperlink" Target="https://www.linkedin.com/in/axelkuepper/" TargetMode="External"/><Relationship Id="rId17" Type="http://schemas.openxmlformats.org/officeDocument/2006/relationships/image" Target="../media/image18.png"/><Relationship Id="rId16" Type="http://schemas.openxmlformats.org/officeDocument/2006/relationships/image" Target="../media/image20.png"/><Relationship Id="rId5" Type="http://schemas.openxmlformats.org/officeDocument/2006/relationships/hyperlink" Target="https://twitter.com/kuepp" TargetMode="External"/><Relationship Id="rId6" Type="http://schemas.openxmlformats.org/officeDocument/2006/relationships/hyperlink" Target="https://www.linkedin.com/in/axelkuepper/" TargetMode="External"/><Relationship Id="rId18" Type="http://schemas.openxmlformats.org/officeDocument/2006/relationships/image" Target="../media/image24.png"/><Relationship Id="rId7" Type="http://schemas.openxmlformats.org/officeDocument/2006/relationships/hyperlink" Target="http://www.snet.tu-berlin.de/kuepper" TargetMode="External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/>
          <p:nvPr/>
        </p:nvSpPr>
        <p:spPr>
          <a:xfrm>
            <a:off x="-91282" y="8311514"/>
            <a:ext cx="24566564" cy="3966369"/>
          </a:xfrm>
          <a:prstGeom prst="rect">
            <a:avLst/>
          </a:prstGeom>
          <a:solidFill>
            <a:srgbClr val="FFFFFF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757776" y="8639125"/>
            <a:ext cx="220068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2428"/>
              </a:buClr>
              <a:buSzPts val="4600"/>
              <a:buFont typeface="Helvetica Neue"/>
              <a:buNone/>
            </a:pPr>
            <a:r>
              <a:rPr b="1" lang="en-US" sz="4600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i="0" lang="en-US" sz="4600" u="none" cap="none" strike="noStrike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MIDDLEWARE FOR INTER-VENDOR </a:t>
            </a:r>
            <a:r>
              <a:rPr b="1" lang="en-US" sz="4600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MOBILE ROBOT</a:t>
            </a:r>
            <a:r>
              <a:rPr b="1" i="0" lang="en-US" sz="4600" u="none" cap="none" strike="noStrike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 COMMUNICATIO</a:t>
            </a:r>
            <a:r>
              <a:rPr b="1" i="0" lang="en-US" sz="4600" u="none" cap="none" strike="noStrike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22428"/>
              </a:buClr>
              <a:buSzPts val="3200"/>
              <a:buFont typeface="Helvetica Neue"/>
              <a:buNone/>
            </a:pPr>
            <a:r>
              <a:rPr b="0" i="0" lang="en-US" sz="3200" u="none" cap="none" strike="noStrike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MASTER THESIS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22428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| Problem Statement | Task Description | Research Questions | </a:t>
            </a:r>
            <a:r>
              <a:rPr lang="en-US" sz="2400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Related Work</a:t>
            </a:r>
            <a:r>
              <a:rPr b="0" i="0" lang="en-US" sz="2400" u="none" cap="none" strike="noStrike">
                <a:solidFill>
                  <a:srgbClr val="D224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Significance | 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757775" y="11388775"/>
            <a:ext cx="16007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000" lIns="127000" spcFirstLastPara="1" rIns="127000" wrap="square" tIns="127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 Khanh Isabelle Wilhelm | Fachgebiet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Service-centric Networking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TU Berlin &amp; Telekom Innovation Laboratories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ld"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0175" y="11322810"/>
            <a:ext cx="1235304" cy="69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_tlabs.png" id="37" name="Google Shape;3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39524" y="11322810"/>
            <a:ext cx="3281016" cy="69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with_caption.png" id="38" name="Google Shape;3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0759" y="11330747"/>
            <a:ext cx="1465384" cy="67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1a269c199_0_91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121" name="Google Shape;121;g121a269c199_0_91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TASK DESCRIPTION	</a:t>
            </a:r>
            <a:endParaRPr>
              <a:solidFill>
                <a:schemeClr val="dk1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MIDDLEWARE FOR MULTI-VENDOR COMMUNICATION</a:t>
            </a:r>
            <a:endParaRPr b="1" sz="4500">
              <a:solidFill>
                <a:srgbClr val="C50E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21a269c199_0_91"/>
          <p:cNvSpPr txBox="1"/>
          <p:nvPr/>
        </p:nvSpPr>
        <p:spPr>
          <a:xfrm>
            <a:off x="743800" y="9772650"/>
            <a:ext cx="110481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4 Middleware for multi-vendor mobile robot communication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g121a269c199_0_91"/>
          <p:cNvSpPr txBox="1"/>
          <p:nvPr/>
        </p:nvSpPr>
        <p:spPr>
          <a:xfrm>
            <a:off x="8267700" y="3371850"/>
            <a:ext cx="10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*</a:t>
            </a:r>
            <a:endParaRPr sz="2400"/>
          </a:p>
        </p:txBody>
      </p:sp>
      <p:sp>
        <p:nvSpPr>
          <p:cNvPr id="124" name="Google Shape;124;g121a269c199_0_91"/>
          <p:cNvSpPr txBox="1"/>
          <p:nvPr/>
        </p:nvSpPr>
        <p:spPr>
          <a:xfrm>
            <a:off x="676425" y="11965051"/>
            <a:ext cx="11182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* </a:t>
            </a:r>
            <a:r>
              <a:rPr lang="en-US" sz="2400">
                <a:solidFill>
                  <a:schemeClr val="dk1"/>
                </a:solidFill>
              </a:rPr>
              <a:t>AMR, OPC UA and VDA logos and mobile robot icon from [13, 14, 17, 20]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" name="Google Shape;125;g121a269c199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025" y="2093148"/>
            <a:ext cx="6447602" cy="937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6bfbaa8dc_0_34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131" name="Google Shape;131;g126bfbaa8dc_0_34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SIGNIFICANCE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26bfbaa8dc_0_34"/>
          <p:cNvSpPr txBox="1"/>
          <p:nvPr/>
        </p:nvSpPr>
        <p:spPr>
          <a:xfrm>
            <a:off x="769042" y="2982702"/>
            <a:ext cx="22749600" cy="9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Multi-vendor mobile robot strategies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Proof-of-concept for existing protocols &amp; standards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Advantages: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multiple mobile robots (“plug and play”)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flexibility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costs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errors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Pilot project</a:t>
            </a:r>
            <a:endParaRPr sz="3600">
              <a:solidFill>
                <a:srgbClr val="C50E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robot is unloaded after manual user input [8]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Fully automating the process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bfbaa8dc_0_40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138" name="Google Shape;138;g126bfbaa8dc_0_40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REFERENCES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26bfbaa8dc_0_40"/>
          <p:cNvSpPr txBox="1"/>
          <p:nvPr/>
        </p:nvSpPr>
        <p:spPr>
          <a:xfrm>
            <a:off x="769042" y="2982702"/>
            <a:ext cx="22749600" cy="9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Industrie 4.0 - BMBF. In: Bundesministerium für Bildung und Forschung - BMBF [Internet]. [cited 25 Apr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https://www.bmbf.de/bmbf/de/forschung/digitale-wirtschaft-und-gesellschaft/industrie-4-0/industrie-4-0.html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Kumar A, Gupta D. Challenges Within the Industry 4.0 Setup. A Roadmap to Industry 4.0: Smart Production, Sharp Business and Sustainable Development. 2020. pp. 187–205. doi: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10.1007/978-3-030-14544-6_11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Hamner B, Koterba S, Shi J, Simmons R, Singh S. An autonomous mobile manipulator for assembly tasks. Autonomous Robots. 2010. pp. 131–149. doi: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10.1007/s10514-009-9142-y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Cupek R, Drewniak M, Fojcik M, Kyrkjebø E, Lin JC-W, Mrozek D, et al. Autonomous Guided Vehicles for Smart Industries – The State-of-the-Art and Research Challenges. Lecture Notes in Computer Science. 2020. pp. 330–343. doi: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10.1007/978-3-030-50426-7_25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Willibald Günthner MTH. Internet der Dinge. Springer-Verlag; 2010.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Sanneman L, Fourie C, Shah JA. The State of Industrial Robotics: Emerging Technologies, Challenges, and Key Research Directions. 2021.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Evely Naudorf AAS. On the Road to the Future. BASF Intranet. 2 Aug 2022.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Marco Burkhart TG. TE Spotlight Pilotprojekt Outdoor AGV Standort Kaisten, Schweiz. 2022 May 4; Ludwigshafen am Rhein.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Stäubli WFT. Pflichtenheft Fahreloses Transportsystem WFTPF230 Version 1.0. 2021.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Toyota Material Handling. DEMO Fahrelose Transportsysteme. 2021.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t/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Lambrecht J, Chemnitz M, Kruger J. Control layer for multi-vendor industrial robot interaction providing integration of supervisory process control and multifunctional control units. 2011 IEEE Conference on Technologies for Practical Robot Applications. 2011. doi: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10.1109/tepra.2011.5753492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Beasley G. Autonomous Mobile Robots Icon, HD Png Download - kindpng. In: KindPNG.com [Internet].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https://www.kindpng.com/imgv/iixwbwo_autonomous-mobile-robots-icon-hd-png-download/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[No title].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https://storage.googleapis.com/accesswire/media/647765/AMRinteropMR-logo.jpg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bfbaa8dc_0_53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145" name="Google Shape;145;g126bfbaa8dc_0_53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REFERENCES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26bfbaa8dc_0_53"/>
          <p:cNvSpPr txBox="1"/>
          <p:nvPr/>
        </p:nvSpPr>
        <p:spPr>
          <a:xfrm>
            <a:off x="769042" y="2982702"/>
            <a:ext cx="22749600" cy="9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MassRobotics Publishes World’s First Open Source Autonomous Mobile Robot Interoperability Standards.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https://www.accesswire.com/647765/MassRobotics-Publishes-Worlds-First-Open-Source-Autonomous-Mobile-Robot-Interoperability-Standards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MassRobotics-AMR. AMR_Interop_Standard/AMR_Interop_Standard.pdf at main · MassRobotics-AMR/AMR_Interop_Standard. In: GitHub [Internet].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https://github.com/MassRobotics-AMR/AMR_Interop_Standard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VDA 5050: Dirigent der Werkhallen.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https://www.vda.de/de/aktuelles/Artikel/vda-5050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Redaktion F. VDA 5050. In: FLEXUS Premium SAP Intralogistics [Internet]. 7 Dec 2021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https://www.flexus.de/glossar/vda-5050/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VDA. Schnittstelle zur Kommunikation zwischen Fahrerlosen Transportfahrzeugen (FTF) und einer Leitsteuerung VDA 5050. VDA VDMA; 2022 Jan.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FDT-Group. In: OPC Foundation [Internet]. 2 Mar 2017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https://opcfoundation.org/markets-collaboration/fdt/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OPC UA Demonstrator by VDMA Robotics + Automation. In: TODO [Internet].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https://automatica-munich.com/en/supporting-program/demoparks/opc-ua-demonstrator/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OPC UA Information Models. In: OPC Foundation [Internet]. 15 Jul 2013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https://opcfoundation.org/products/view/opc-factory-server/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 startAt="15"/>
            </a:pP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01_de_OpcUaSpecificationOverview. [cited 1 May 2022]. Available: </a:t>
            </a:r>
            <a:r>
              <a:rPr lang="en-US" sz="3000">
                <a:solidFill>
                  <a:schemeClr val="dk1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https://cache.industry.siemens.com/dl/dl-media/906/109776906/att_1012619/v1/109776906_OPCUA_1_Basics_WBT_DE/start.html?lang=de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idx="4294967295" type="body"/>
          </p:nvPr>
        </p:nvSpPr>
        <p:spPr>
          <a:xfrm>
            <a:off x="775344" y="8554694"/>
            <a:ext cx="11183409" cy="349939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0" lIns="317500" spcFirstLastPara="1" rIns="317500" wrap="square" tIns="317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lang="en-US"/>
              <a:t>TU Berlin | Telekom Innovation Laboratories | Fachgebiet </a:t>
            </a:r>
            <a:r>
              <a:rPr i="1" lang="en-US"/>
              <a:t>Service-centric Networking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lang="en-US"/>
              <a:t>Ernst-Reuter-Platz 7 | 10587 Berlin | Germany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t/>
            </a:r>
            <a:endParaRPr i="1"/>
          </a:p>
          <a:p>
            <a:pPr indent="63500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axel.kuepper@tu-berlin.de</a:t>
            </a:r>
            <a:endParaRPr/>
          </a:p>
          <a:p>
            <a:pPr indent="63500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https://twitter.com/kuepp</a:t>
            </a:r>
            <a:endParaRPr/>
          </a:p>
          <a:p>
            <a:pPr indent="63500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https://www.linkedin.com/in/axelkuepper/</a:t>
            </a:r>
            <a:endParaRPr/>
          </a:p>
          <a:p>
            <a:pPr indent="63500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http://www.snet.tu-berlin.de/kuepper</a:t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-116682" y="8311514"/>
            <a:ext cx="24566564" cy="3966369"/>
          </a:xfrm>
          <a:prstGeom prst="rect">
            <a:avLst/>
          </a:prstGeom>
          <a:solidFill>
            <a:srgbClr val="FFFFFF">
              <a:alpha val="8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con_Black_04.png" id="153" name="Google Shape;15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7616" y="11064268"/>
            <a:ext cx="317184" cy="317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Black_05.png" id="154" name="Google Shape;15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7616" y="10660467"/>
            <a:ext cx="317184" cy="317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Black_039.png" id="155" name="Google Shape;15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615" y="10256665"/>
            <a:ext cx="317185" cy="317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Black_040.png" id="156" name="Google Shape;15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7616" y="11468068"/>
            <a:ext cx="317184" cy="31718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775344" y="8630894"/>
            <a:ext cx="111834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0" lIns="317500" spcFirstLastPara="1" rIns="317500" wrap="square" tIns="317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 Khanh Isabelle Wilhelm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 Berlin | Telekom Innovation Laboratories | Fachgebiet </a:t>
            </a:r>
            <a:r>
              <a:rPr b="0" i="1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Service-centric Networking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Ernst-Reuter-Platz 7 | 10587 Berlin | Germany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t/>
            </a:r>
            <a:endParaRPr b="0" i="1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63500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iwilhelm@kth.se</a:t>
            </a:r>
            <a:endParaRPr b="0" i="0" sz="2200" u="sng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1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63500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t/>
            </a:r>
            <a:endParaRPr b="0" i="0" sz="2200" u="sng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1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63500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t/>
            </a:r>
            <a:endParaRPr b="0" i="0" sz="2200" u="sng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1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63500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</a:pPr>
            <a:r>
              <a:t/>
            </a:r>
            <a:endParaRPr b="0" i="0" sz="2200" u="sng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  <a:hlinkClick r:id="rId1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descr="Bild" id="158" name="Google Shape;158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010175" y="11322810"/>
            <a:ext cx="1235304" cy="69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_tlabs.png" id="159" name="Google Shape;159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239524" y="11322810"/>
            <a:ext cx="3281016" cy="69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with_caption.png" id="160" name="Google Shape;160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490759" y="11330747"/>
            <a:ext cx="1465384" cy="67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21a269c199_0_16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44" name="Google Shape;44;g121a269c199_0_16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INTRODUCTION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21a269c199_0_16"/>
          <p:cNvSpPr txBox="1"/>
          <p:nvPr/>
        </p:nvSpPr>
        <p:spPr>
          <a:xfrm>
            <a:off x="769042" y="2982702"/>
            <a:ext cx="11203800" cy="9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50E1F"/>
              </a:buClr>
              <a:buSzPts val="3600"/>
              <a:buFont typeface="Helvetica Neue"/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Industry 4.0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Brought to public in 2011 [1]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•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Digitize the industry [1]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•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Goals: [2]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Automating processes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Increase effectiveness &amp; efficiency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Lower material &amp; human resources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Increase flexibility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Challenges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: [2]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Real-time data exchange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Flexibility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Connecting devices &amp; exchange information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g121a269c199_0_16"/>
          <p:cNvSpPr txBox="1"/>
          <p:nvPr/>
        </p:nvSpPr>
        <p:spPr>
          <a:xfrm>
            <a:off x="12350456" y="2977351"/>
            <a:ext cx="11182800" cy="92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Robots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Machines that use sensors and software to move [3]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adapt to changing requirements [4, 5]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Vendor-dependent applications &amp; interfaces [6]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Multi-vendor strategies require communication standard [2]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" name="Google Shape;47;g121a269c199_0_16"/>
          <p:cNvPicPr preferRelativeResize="0"/>
          <p:nvPr/>
        </p:nvPicPr>
        <p:blipFill rotWithShape="1">
          <a:blip r:embed="rId3">
            <a:alphaModFix/>
          </a:blip>
          <a:srcRect b="0" l="0" r="0" t="25678"/>
          <a:stretch/>
        </p:blipFill>
        <p:spPr>
          <a:xfrm>
            <a:off x="12508150" y="593725"/>
            <a:ext cx="5051351" cy="79429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48" name="Google Shape;48;g121a269c199_0_16"/>
          <p:cNvSpPr txBox="1"/>
          <p:nvPr/>
        </p:nvSpPr>
        <p:spPr>
          <a:xfrm>
            <a:off x="12350450" y="6653275"/>
            <a:ext cx="52092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1 Mobile robot MIR 100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6b4be0a5c_0_15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54" name="Google Shape;54;g126b4be0a5c_0_15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INTRODUCTION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PILOT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126b4be0a5c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50" y="5548340"/>
            <a:ext cx="10988450" cy="597771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g126b4be0a5c_0_15"/>
          <p:cNvSpPr txBox="1"/>
          <p:nvPr/>
        </p:nvSpPr>
        <p:spPr>
          <a:xfrm>
            <a:off x="691850" y="9772651"/>
            <a:ext cx="111828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2 Pilot project at BASF in Kaisten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[11]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g126b4be0a5c_0_15"/>
          <p:cNvSpPr txBox="1"/>
          <p:nvPr/>
        </p:nvSpPr>
        <p:spPr>
          <a:xfrm>
            <a:off x="12350456" y="2977351"/>
            <a:ext cx="11182800" cy="92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of a Driverless Transport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Tested at BASF site in Kaisten [7]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Started in 2021 [7, 8]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driverless, fully autonomous vehicle [7, 8]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Transport products between production &amp;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logistics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warehouse [7, 9]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Manually loaded [8]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unloaded by a mobile robot from a different vendor [10]</a:t>
            </a:r>
            <a:endParaRPr sz="3600">
              <a:solidFill>
                <a:srgbClr val="C50E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6b4be0a5c_0_6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63" name="Google Shape;63;g126b4be0a5c_0_6"/>
          <p:cNvSpPr txBox="1"/>
          <p:nvPr/>
        </p:nvSpPr>
        <p:spPr>
          <a:xfrm>
            <a:off x="697157" y="435125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26b4be0a5c_0_6"/>
          <p:cNvSpPr txBox="1"/>
          <p:nvPr/>
        </p:nvSpPr>
        <p:spPr>
          <a:xfrm>
            <a:off x="648275" y="9772650"/>
            <a:ext cx="11709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Fig. 3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analogue of a communication standard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g126b4be0a5c_0_6"/>
          <p:cNvSpPr txBox="1"/>
          <p:nvPr/>
        </p:nvSpPr>
        <p:spPr>
          <a:xfrm>
            <a:off x="12350456" y="2977351"/>
            <a:ext cx="11182800" cy="92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 for multi-vendor strategy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technical requirements and features [12]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flexibility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Vendor independency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Decrease costs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Problem Statement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Vendor-specific systems [6]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Need for communication standard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 standards under development [6]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Address external interfaces of mobile robots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Need for middleware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Lack of middleware</a:t>
            </a:r>
            <a:endParaRPr sz="3600">
              <a:solidFill>
                <a:srgbClr val="C50E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" name="Google Shape;66;g126b4be0a5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00" y="4574094"/>
            <a:ext cx="11362601" cy="706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1a269c199_0_73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72" name="Google Shape;72;g121a269c199_0_73"/>
          <p:cNvSpPr txBox="1"/>
          <p:nvPr/>
        </p:nvSpPr>
        <p:spPr>
          <a:xfrm>
            <a:off x="779650" y="508000"/>
            <a:ext cx="205929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 DESCRIPTION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MULTI-VENDOR COMMUNICATION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21a269c199_0_73"/>
          <p:cNvSpPr txBox="1"/>
          <p:nvPr/>
        </p:nvSpPr>
        <p:spPr>
          <a:xfrm>
            <a:off x="743800" y="9772650"/>
            <a:ext cx="110481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4 Middleware for multi-vendor mobile robot communication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121a269c199_0_73"/>
          <p:cNvSpPr txBox="1"/>
          <p:nvPr/>
        </p:nvSpPr>
        <p:spPr>
          <a:xfrm>
            <a:off x="12350456" y="2977351"/>
            <a:ext cx="11182800" cy="92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 be done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mobile robots from different vendors must be controllable via a middleware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robots must drive from point A to point B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 must have a connection to an application controlling the mobile robots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Should be done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 should have a connection to a business process management system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Existing communication standards should be used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robots should be assigned depending on their functional requirements or data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Middleware designed for simple integration with new robots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May be done</a:t>
            </a:r>
            <a:endParaRPr sz="3600">
              <a:solidFill>
                <a:srgbClr val="C50E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robots may pick up and drop off a load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robots may charge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•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 may be designed to add further mobile robots’ actions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g121a269c199_0_73"/>
          <p:cNvSpPr txBox="1"/>
          <p:nvPr/>
        </p:nvSpPr>
        <p:spPr>
          <a:xfrm>
            <a:off x="676425" y="11965051"/>
            <a:ext cx="11182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* Mobile robot icon from [13]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g121a269c199_0_73"/>
          <p:cNvSpPr txBox="1"/>
          <p:nvPr/>
        </p:nvSpPr>
        <p:spPr>
          <a:xfrm>
            <a:off x="9582150" y="8686800"/>
            <a:ext cx="10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*</a:t>
            </a:r>
            <a:endParaRPr sz="2400"/>
          </a:p>
        </p:txBody>
      </p:sp>
      <p:pic>
        <p:nvPicPr>
          <p:cNvPr id="77" name="Google Shape;77;g121a269c199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050" y="2093231"/>
            <a:ext cx="6447573" cy="937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bfbaa8dc_0_26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83" name="Google Shape;83;g126bfbaa8dc_0_26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RESEARCH QUESTION</a:t>
            </a: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26bfbaa8dc_0_26"/>
          <p:cNvSpPr txBox="1"/>
          <p:nvPr/>
        </p:nvSpPr>
        <p:spPr>
          <a:xfrm>
            <a:off x="769042" y="2982702"/>
            <a:ext cx="22749600" cy="9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research question</a:t>
            </a:r>
            <a:endParaRPr sz="3600">
              <a:solidFill>
                <a:srgbClr val="C50E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improve communication of process automation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systems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mobile robots from different vendors?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(With focus on simplifying the integration of multiple mobile robots)</a:t>
            </a:r>
            <a:endParaRPr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state-of-the-art for multi-vendor mobile robots approaches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existing protocols &amp; communication standards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protocols &amp; standards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 suitable communication protocols &amp; standards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which data needs to be communicated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approach to integrate business process management system and process control application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Optional research question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●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mobile robots from different vendors communicate with each other in a production plant?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direct &amp; indirect communication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Char char="○"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challenges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1a269c199_0_46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90" name="Google Shape;90;g121a269c199_0_46"/>
          <p:cNvSpPr txBox="1"/>
          <p:nvPr/>
        </p:nvSpPr>
        <p:spPr>
          <a:xfrm>
            <a:off x="769050" y="6141500"/>
            <a:ext cx="11203800" cy="61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240630" lvl="0" marL="240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Released in May 2021 [1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0630" lvl="0" marL="240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develop standards to enable use of AMR from different vendors [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15, 16]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0630" lvl="0" marL="240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Standardized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way to share informatio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n [1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6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] 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Manufacturer name, robot model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Position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Operational state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Battery Leve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l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g121a269c199_0_46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RELATED WORK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MassRobotics AMR Interoperability Standard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121a269c199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150" y="4506700"/>
            <a:ext cx="11066501" cy="276125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3" name="Google Shape;93;g121a269c199_0_46"/>
          <p:cNvSpPr txBox="1"/>
          <p:nvPr/>
        </p:nvSpPr>
        <p:spPr>
          <a:xfrm>
            <a:off x="921450" y="6293900"/>
            <a:ext cx="112038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Fig. 5 MassRobotics AMR interoperability standard logo [14]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1a269c199_0_38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99" name="Google Shape;99;g121a269c199_0_38"/>
          <p:cNvSpPr txBox="1"/>
          <p:nvPr/>
        </p:nvSpPr>
        <p:spPr>
          <a:xfrm>
            <a:off x="12192837" y="2979544"/>
            <a:ext cx="11203800" cy="92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Released in August 2019 [17]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Standardized interface for AGV communication [18]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 of status and mission data between AGV and master control [18]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use of multi-vendor AGVs and simple integration of new AGVs [18]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Requirements: Pull principle [18, 19]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Defines actions: 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[19]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Driving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Pick up &amp; drop load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Charging, pause mode, detect object, wait for trigger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g121a269c199_0_38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RELATED WORK 	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VDA 5050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121a269c199_0_38"/>
          <p:cNvPicPr preferRelativeResize="0"/>
          <p:nvPr/>
        </p:nvPicPr>
        <p:blipFill rotWithShape="1">
          <a:blip r:embed="rId3">
            <a:alphaModFix/>
          </a:blip>
          <a:srcRect b="29700" l="4998" r="4781" t="27912"/>
          <a:stretch/>
        </p:blipFill>
        <p:spPr>
          <a:xfrm>
            <a:off x="12192825" y="2512740"/>
            <a:ext cx="10876000" cy="287423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2" name="Google Shape;102;g121a269c199_0_38"/>
          <p:cNvSpPr txBox="1"/>
          <p:nvPr/>
        </p:nvSpPr>
        <p:spPr>
          <a:xfrm>
            <a:off x="12112475" y="4427000"/>
            <a:ext cx="11058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Fig. 6 VDA logo [17]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g121a269c199_0_38"/>
          <p:cNvSpPr txBox="1"/>
          <p:nvPr/>
        </p:nvSpPr>
        <p:spPr>
          <a:xfrm>
            <a:off x="2076450" y="9772650"/>
            <a:ext cx="8572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7 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</a:t>
            </a: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communication of VDA 5050, derived from [19] 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" name="Google Shape;104;g121a269c199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00" y="4425150"/>
            <a:ext cx="11058350" cy="6754881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1a269c199_0_60"/>
          <p:cNvSpPr txBox="1"/>
          <p:nvPr>
            <p:ph idx="12" type="sldNum"/>
          </p:nvPr>
        </p:nvSpPr>
        <p:spPr>
          <a:xfrm>
            <a:off x="107643" y="12748651"/>
            <a:ext cx="589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110" name="Google Shape;110;g121a269c199_0_60"/>
          <p:cNvSpPr txBox="1"/>
          <p:nvPr/>
        </p:nvSpPr>
        <p:spPr>
          <a:xfrm>
            <a:off x="779657" y="508000"/>
            <a:ext cx="20471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1" lang="en-US" sz="45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RELATED WORK 	</a:t>
            </a:r>
            <a:r>
              <a:rPr b="1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E1F"/>
              </a:buClr>
              <a:buSzPts val="4500"/>
              <a:buFont typeface="Helvetica Neue"/>
              <a:buNone/>
            </a:pPr>
            <a:r>
              <a:rPr b="0" i="0" lang="en-US" sz="45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OPC UA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121a269c199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325" y="3804425"/>
            <a:ext cx="9480075" cy="76003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2" name="Google Shape;112;g121a269c199_0_60"/>
          <p:cNvPicPr preferRelativeResize="0"/>
          <p:nvPr/>
        </p:nvPicPr>
        <p:blipFill rotWithShape="1">
          <a:blip r:embed="rId4">
            <a:alphaModFix/>
          </a:blip>
          <a:srcRect b="12919" l="38015" r="0" t="13457"/>
          <a:stretch/>
        </p:blipFill>
        <p:spPr>
          <a:xfrm>
            <a:off x="15535075" y="3835025"/>
            <a:ext cx="7546524" cy="26613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13" name="Google Shape;113;g121a269c199_0_60"/>
          <p:cNvSpPr txBox="1"/>
          <p:nvPr/>
        </p:nvSpPr>
        <p:spPr>
          <a:xfrm>
            <a:off x="12192825" y="6727450"/>
            <a:ext cx="11203800" cy="55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Platform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independent service-oriented architecture [21]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for data exchange from sensors to cloud applications [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21]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 create common language for machines [21]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OPC UA Robotics companion specificatio</a:t>
            </a:r>
            <a:r>
              <a:rPr b="0" i="0" lang="en-US" sz="3600" u="none" cap="none" strike="noStrike">
                <a:solidFill>
                  <a:srgbClr val="C50E1F"/>
                </a:solidFill>
                <a:latin typeface="Helvetica Neue"/>
                <a:ea typeface="Helvetica Neue"/>
                <a:cs typeface="Helvetica Neue"/>
                <a:sym typeface="Helvetica Neue"/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n</a:t>
            </a:r>
            <a:endParaRPr b="0" i="0" sz="2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Released in May 2019 [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22]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30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for asset management and condition monitoring [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22]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○"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Motors, manipulators, controllers, software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g121a269c199_0_60"/>
          <p:cNvSpPr txBox="1"/>
          <p:nvPr/>
        </p:nvSpPr>
        <p:spPr>
          <a:xfrm>
            <a:off x="15535075" y="5341400"/>
            <a:ext cx="76359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Fig. 8 OPC UA logo [20]</a:t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g121a269c199_0_60"/>
          <p:cNvSpPr txBox="1"/>
          <p:nvPr/>
        </p:nvSpPr>
        <p:spPr>
          <a:xfrm>
            <a:off x="2076450" y="9772650"/>
            <a:ext cx="9658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 9 OPC UA architecture [23]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8F8F8F"/>
      </a:accent3>
      <a:accent4>
        <a:srgbClr val="707070"/>
      </a:accent4>
      <a:accent5>
        <a:srgbClr val="BBBBBB"/>
      </a:accent5>
      <a:accent6>
        <a:srgbClr val="15668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8F8F8F"/>
      </a:accent3>
      <a:accent4>
        <a:srgbClr val="707070"/>
      </a:accent4>
      <a:accent5>
        <a:srgbClr val="BBBBBB"/>
      </a:accent5>
      <a:accent6>
        <a:srgbClr val="15668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tandeu89</dc:creator>
</cp:coreProperties>
</file>